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embeddedFontLst>
    <p:embeddedFont>
      <p:font typeface="Lato" panose="020F0502020204030204" pitchFamily="34" charset="0"/>
      <p:regular r:id="rId12"/>
      <p:bold r:id="rId13"/>
    </p:embeddedFont>
    <p:embeddedFont>
      <p:font typeface="Lato Regular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68" d="100"/>
          <a:sy n="68" d="100"/>
        </p:scale>
        <p:origin x="5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18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994989"/>
            <a:ext cx="12198475" cy="287583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094476" y="2254579"/>
            <a:ext cx="5855458" cy="1776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666"/>
              </a:lnSpc>
              <a:buNone/>
            </a:pPr>
            <a:r>
              <a:rPr lang="en-US" sz="4050" b="1" kern="0" spc="4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LANGUAGE SCHOOL STARTUP PORTFOLIO WEBSITE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094476" y="4223579"/>
            <a:ext cx="5855458" cy="333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624"/>
              </a:lnSpc>
              <a:spcBef>
                <a:spcPts val="1483"/>
              </a:spcBef>
              <a:buNone/>
            </a:pPr>
            <a:r>
              <a:rPr lang="en-US" sz="1823" kern="0" spc="3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purpose, key features, and target audience.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22219" r="22219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3380530" cy="10665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13552"/>
            <a:ext cx="1218895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INTRODUCTION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5900" y="2400197"/>
            <a:ext cx="952262" cy="58088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412204" y="3476688"/>
            <a:ext cx="4127103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 Language School 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412204" y="3820792"/>
            <a:ext cx="4127103" cy="740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3D3D3D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offer a diverse range of language courses designed to cater to the needs of individuals and businesses.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5665" y="2121214"/>
            <a:ext cx="904649" cy="1133192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780581" y="3476688"/>
            <a:ext cx="3865231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780581" y="3820792"/>
            <a:ext cx="3865231" cy="7403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3D3D3D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are a welcoming community of language enthusiasts, dedicated to helping you achieve your linguistic goals.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0" y="5551687"/>
            <a:ext cx="12188952" cy="1304599"/>
          </a:xfrm>
          <a:prstGeom prst="rect">
            <a:avLst/>
          </a:prstGeom>
          <a:solidFill>
            <a:srgbClr val="A61E51"/>
          </a:solidFill>
        </p:spPr>
        <p:txBody>
          <a:bodyPr/>
          <a:lstStyle/>
          <a:p>
            <a:endParaRPr lang="en-CA"/>
          </a:p>
        </p:txBody>
      </p:sp>
      <p:sp>
        <p:nvSpPr>
          <p:cNvPr id="11" name="Object 10"/>
          <p:cNvSpPr/>
          <p:nvPr/>
        </p:nvSpPr>
        <p:spPr>
          <a:xfrm>
            <a:off x="2695377" y="5844210"/>
            <a:ext cx="6798198" cy="7032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71"/>
              </a:lnSpc>
              <a:buNone/>
            </a:pPr>
            <a:r>
              <a:rPr lang="en-US" sz="2025" kern="0" spc="41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Join our vibrant language school community and take the first step towards mastering a new language.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3492897" cy="5913546"/>
          </a:xfrm>
          <a:prstGeom prst="rect">
            <a:avLst/>
          </a:prstGeom>
          <a:solidFill>
            <a:srgbClr val="A61E51"/>
          </a:solidFill>
        </p:spPr>
        <p:txBody>
          <a:bodyPr/>
          <a:lstStyle/>
          <a:p>
            <a:endParaRPr lang="en-CA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0467" r="20467"/>
          <a:stretch/>
        </p:blipFill>
        <p:spPr>
          <a:xfrm>
            <a:off x="476131" y="476131"/>
            <a:ext cx="3492897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219472" y="2446619"/>
            <a:ext cx="770951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MISSION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219472" y="2927114"/>
            <a:ext cx="7709512" cy="1480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  <a:spcBef>
                <a:spcPts val="1170"/>
              </a:spcBef>
              <a:buNone/>
            </a:pPr>
            <a:r>
              <a:rPr lang="en-US" sz="1620" kern="0" spc="32" dirty="0">
                <a:solidFill>
                  <a:srgbClr val="3D3D3D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 our organization, we are dedicated to providing high-quality language education that empowers individuals to communicate effectively across cultural boundaries. Our mission is to foster a deeper understanding and appreciation of diverse cultures, promoting global connectivity and cultural exchange.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3428143" cy="10665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13552"/>
            <a:ext cx="1218895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APPROACH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608" y="2513476"/>
            <a:ext cx="3894751" cy="1209373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06286" y="2971275"/>
            <a:ext cx="3526543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Innovative Teaching Methods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838726"/>
            <a:ext cx="3526543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44"/>
              </a:lnSpc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employ a range of innovative teaching techniques, including interactive discussions, hands-on projects, and the incorporation of cutting-edge technologies, to engage students and promote active learning.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8687" y="2513476"/>
            <a:ext cx="3894751" cy="120937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488328" y="2971275"/>
            <a:ext cx="321229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Personalized Learning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443889" y="3838726"/>
            <a:ext cx="3526543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44"/>
              </a:lnSpc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personalized learning approach allows us to tailor the curriculum and learning experiences to the unique needs, interests, and abilities of each student, ensuring they reach their full potential.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766" y="2513476"/>
            <a:ext cx="3894751" cy="120937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170407" y="2971275"/>
            <a:ext cx="321229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Diverse Curriculum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125968" y="3838726"/>
            <a:ext cx="3526543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44"/>
              </a:lnSpc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offer a diverse curriculum that encompasses a wide range of subjects, from traditional core disciplines to emerging fields, providing students with a well-rounded education and the opportunity to explore their passions.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3409098" cy="10665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13552"/>
            <a:ext cx="1218895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MEET THE TEAM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447438"/>
            <a:ext cx="2094976" cy="4028068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sp>
        <p:nvSpPr>
          <p:cNvPr id="5" name="Object 4"/>
          <p:cNvSpPr/>
          <p:nvPr/>
        </p:nvSpPr>
        <p:spPr>
          <a:xfrm>
            <a:off x="371382" y="5595233"/>
            <a:ext cx="2304474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.....................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71382" y="5939337"/>
            <a:ext cx="2304474" cy="493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French Language Instructor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761559" y="1447438"/>
            <a:ext cx="2094976" cy="4028068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sp>
        <p:nvSpPr>
          <p:cNvPr id="8" name="Object 7"/>
          <p:cNvSpPr/>
          <p:nvPr/>
        </p:nvSpPr>
        <p:spPr>
          <a:xfrm>
            <a:off x="2656811" y="5595233"/>
            <a:ext cx="2304474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.................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656811" y="5939337"/>
            <a:ext cx="2304474" cy="493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Japanese Language Instructor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046988" y="1447438"/>
            <a:ext cx="2094976" cy="4028068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sp>
        <p:nvSpPr>
          <p:cNvPr id="11" name="Object 10"/>
          <p:cNvSpPr/>
          <p:nvPr/>
        </p:nvSpPr>
        <p:spPr>
          <a:xfrm>
            <a:off x="4942239" y="5595233"/>
            <a:ext cx="2304474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....................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942239" y="5939337"/>
            <a:ext cx="2304474" cy="493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Spanish Language Instructor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332416" y="1447438"/>
            <a:ext cx="2094976" cy="4028068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sp>
        <p:nvSpPr>
          <p:cNvPr id="14" name="Object 13"/>
          <p:cNvSpPr/>
          <p:nvPr/>
        </p:nvSpPr>
        <p:spPr>
          <a:xfrm>
            <a:off x="7227668" y="5595233"/>
            <a:ext cx="2304474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.................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227668" y="5939337"/>
            <a:ext cx="2304474" cy="246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Irish Language Instructor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617845" y="1447438"/>
            <a:ext cx="2094976" cy="4028068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sp>
        <p:nvSpPr>
          <p:cNvPr id="17" name="Object 16"/>
          <p:cNvSpPr/>
          <p:nvPr/>
        </p:nvSpPr>
        <p:spPr>
          <a:xfrm>
            <a:off x="9513096" y="5595233"/>
            <a:ext cx="2304474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...............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513096" y="5939337"/>
            <a:ext cx="2304474" cy="4935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Mandarin Language Instructor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3942364" cy="10665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13552"/>
            <a:ext cx="1218895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COURSE OFFERINGS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1" y="2432038"/>
            <a:ext cx="11255735" cy="297105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31" y="2432038"/>
            <a:ext cx="11236690" cy="296153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76131" y="2432077"/>
            <a:ext cx="5618345" cy="80561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Language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094476" y="2432077"/>
            <a:ext cx="5618345" cy="805614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FFFFFF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Proficiency Level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1" y="3237690"/>
            <a:ext cx="5618345" cy="10741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0000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Spanish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094476" y="3237690"/>
            <a:ext cx="5618345" cy="10741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0000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Beginner, Intermediate, Advanced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4311842"/>
            <a:ext cx="5618345" cy="10741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0000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French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094476" y="4311842"/>
            <a:ext cx="5618345" cy="1074151"/>
          </a:xfrm>
          <a:prstGeom prst="rect">
            <a:avLst/>
          </a:prstGeom>
          <a:noFill/>
        </p:spPr>
        <p:txBody>
          <a:bodyPr wrap="square" rtlCol="0" anchor="ctr">
            <a:normAutofit fontScale="85000" lnSpcReduction="20000"/>
          </a:bodyPr>
          <a:lstStyle/>
          <a:p>
            <a:pPr algn="ctr">
              <a:buNone/>
            </a:pPr>
            <a:r>
              <a:rPr lang="en-US" sz="2000" dirty="0">
                <a:solidFill>
                  <a:srgbClr val="000000"/>
                </a:solidFill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Beginner, Intermediate, Advanced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-476131" y="6509007"/>
            <a:ext cx="12188952" cy="197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556"/>
              </a:lnSpc>
              <a:buNone/>
            </a:pPr>
            <a:r>
              <a:rPr lang="en-US" sz="1080" kern="0" spc="22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*Language Course Offerings, ABC Language School (2023)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23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18958" y="1790252"/>
            <a:ext cx="10751037" cy="2776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45"/>
              </a:lnSpc>
              <a:buNone/>
            </a:pPr>
            <a:r>
              <a:rPr lang="en-US" sz="3375" b="1" kern="0" spc="34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“THE COURSE CONTENT WAS INCREDIBLY ENGAGING, AND THE INSTRUCTOR'S TEACHING STYLE MADE THE MATERIAL ACCESSIBLE AND EASY TO UNDERSTAND. I FEEL MUCH MORE CONFIDENT IN MY ABILITY TO APPLY WHAT I'VE LEARNED TO REAL-WORLD SITUATIONS.”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18958" y="4695346"/>
            <a:ext cx="10751037" cy="3516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71"/>
              </a:lnSpc>
              <a:spcBef>
                <a:spcPts val="993"/>
              </a:spcBef>
              <a:buNone/>
            </a:pPr>
            <a:r>
              <a:rPr lang="en-US" sz="2025" kern="0" spc="41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EMILY WILKINS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6599175" cy="1066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2243"/>
            <a:ext cx="5018420" cy="106653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13552"/>
            <a:ext cx="12188952" cy="3290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2"/>
              </a:lnSpc>
              <a:buNone/>
            </a:pPr>
            <a:r>
              <a:rPr lang="en-US" sz="2250" b="1" kern="0" spc="2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FACILITIES AND RESOURCES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447438"/>
            <a:ext cx="2666333" cy="2790127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24429" r="24429"/>
          <a:stretch/>
        </p:blipFill>
        <p:spPr>
          <a:xfrm>
            <a:off x="476131" y="1447438"/>
            <a:ext cx="2666333" cy="27901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42814" y="4357292"/>
            <a:ext cx="293296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Spacious Classrooms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42814" y="4701396"/>
            <a:ext cx="2932967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modern classrooms are equipped with ample seating, large whiteboards, and state-of-the-art audio-visual equipment to create an optimal learning environment.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332917" y="1447438"/>
            <a:ext cx="2666333" cy="2790127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6"/>
          <a:srcRect l="23331" r="23331"/>
          <a:stretch/>
        </p:blipFill>
        <p:spPr>
          <a:xfrm>
            <a:off x="3332917" y="1447438"/>
            <a:ext cx="2666333" cy="27901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3199600" y="4357292"/>
            <a:ext cx="293296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Language Lab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3199600" y="4701396"/>
            <a:ext cx="2932967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dedicated language lab features individual workstations with computers, headsets, and specialized language learning software to provide a immersive digital learning experience.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189702" y="1447438"/>
            <a:ext cx="2666333" cy="2790127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/>
          <a:srcRect l="2218" r="2218"/>
          <a:stretch/>
        </p:blipFill>
        <p:spPr>
          <a:xfrm>
            <a:off x="6189702" y="1447438"/>
            <a:ext cx="2666333" cy="27901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056386" y="4357292"/>
            <a:ext cx="293296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Multimedia Library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056386" y="4701396"/>
            <a:ext cx="2932967" cy="17275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well-stocked multimedia library offers a vast collection of foreign language books, audiobooks, movies, and other educational resources to supplement classroom instruction.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9046488" y="1447438"/>
            <a:ext cx="2666333" cy="2790127"/>
          </a:xfrm>
          <a:prstGeom prst="rect">
            <a:avLst/>
          </a:prstGeom>
          <a:solidFill>
            <a:srgbClr val="BAD6CD"/>
          </a:solidFill>
        </p:spPr>
        <p:txBody>
          <a:bodyPr/>
          <a:lstStyle/>
          <a:p>
            <a:endParaRPr lang="en-CA"/>
          </a:p>
        </p:txBody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8"/>
          <a:srcRect l="14164" r="14164"/>
          <a:stretch/>
        </p:blipFill>
        <p:spPr>
          <a:xfrm>
            <a:off x="9046488" y="1447438"/>
            <a:ext cx="2666333" cy="2790127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8913171" y="4357292"/>
            <a:ext cx="2932967" cy="281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16"/>
              </a:lnSpc>
              <a:buNone/>
            </a:pPr>
            <a:r>
              <a:rPr lang="en-US" sz="1620" kern="0" spc="32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Student Lounge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913171" y="4701396"/>
            <a:ext cx="2932967" cy="148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44"/>
              </a:lnSpc>
              <a:spcBef>
                <a:spcPts val="485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student lounge provides a comfortable space for learners to collaborate, practice conversations, and engage in extracurricular language-related activities.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Widescreen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Lato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School Startup Portfolio Website</dc:title>
  <dc:subject>Language School Startup Portfolio Website</dc:subject>
  <dc:creator>Miguel Mbabazi</dc:creator>
  <cp:lastModifiedBy>Irene Bizimana</cp:lastModifiedBy>
  <cp:revision>2</cp:revision>
  <dcterms:created xsi:type="dcterms:W3CDTF">2024-09-21T15:43:06Z</dcterms:created>
  <dcterms:modified xsi:type="dcterms:W3CDTF">2024-09-22T17:46:19Z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e712cef-7f2e-4ff6-bc72-fc5d119f50a1_Enabled">
    <vt:lpwstr>true</vt:lpwstr>
  </property>
  <property fmtid="{D5CDD505-2E9C-101B-9397-08002B2CF9AE}" pid="3" name="MSIP_Label_0e712cef-7f2e-4ff6-bc72-fc5d119f50a1_SetDate">
    <vt:lpwstr>2024-09-22T17:46:13Z</vt:lpwstr>
  </property>
  <property fmtid="{D5CDD505-2E9C-101B-9397-08002B2CF9AE}" pid="4" name="MSIP_Label_0e712cef-7f2e-4ff6-bc72-fc5d119f50a1_Method">
    <vt:lpwstr>Standard</vt:lpwstr>
  </property>
  <property fmtid="{D5CDD505-2E9C-101B-9397-08002B2CF9AE}" pid="5" name="MSIP_Label_0e712cef-7f2e-4ff6-bc72-fc5d119f50a1_Name">
    <vt:lpwstr>Company Confidential</vt:lpwstr>
  </property>
  <property fmtid="{D5CDD505-2E9C-101B-9397-08002B2CF9AE}" pid="6" name="MSIP_Label_0e712cef-7f2e-4ff6-bc72-fc5d119f50a1_SiteId">
    <vt:lpwstr>7565b51c-5e87-48eb-bc80-252b20bc1ade</vt:lpwstr>
  </property>
  <property fmtid="{D5CDD505-2E9C-101B-9397-08002B2CF9AE}" pid="7" name="MSIP_Label_0e712cef-7f2e-4ff6-bc72-fc5d119f50a1_ActionId">
    <vt:lpwstr>2630b25a-fb30-4fbd-8c54-c68f3ce22411</vt:lpwstr>
  </property>
  <property fmtid="{D5CDD505-2E9C-101B-9397-08002B2CF9AE}" pid="8" name="MSIP_Label_0e712cef-7f2e-4ff6-bc72-fc5d119f50a1_ContentBits">
    <vt:lpwstr>0</vt:lpwstr>
  </property>
</Properties>
</file>